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handoutMasterIdLst>
    <p:handoutMasterId r:id="rId20"/>
  </p:handoutMasterIdLst>
  <p:sldIdLst>
    <p:sldId id="279" r:id="rId5"/>
    <p:sldId id="263" r:id="rId6"/>
    <p:sldId id="291" r:id="rId7"/>
    <p:sldId id="292" r:id="rId8"/>
    <p:sldId id="293" r:id="rId9"/>
    <p:sldId id="296" r:id="rId10"/>
    <p:sldId id="294" r:id="rId11"/>
    <p:sldId id="295" r:id="rId12"/>
    <p:sldId id="297" r:id="rId13"/>
    <p:sldId id="298" r:id="rId14"/>
    <p:sldId id="299" r:id="rId15"/>
    <p:sldId id="300" r:id="rId16"/>
    <p:sldId id="301" r:id="rId17"/>
    <p:sldId id="302" r:id="rId1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0" d="100"/>
          <a:sy n="80" d="100"/>
        </p:scale>
        <p:origin x="152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30AE2007-8C5B-488C-AFA6-DFDC2FCCB374}" type="datetimeFigureOut">
              <a:rPr lang="en-GB" smtClean="0"/>
              <a:t>25/04/2025</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D97619BF-2021-4699-8EBF-CBB4B23898F6}" type="slidenum">
              <a:rPr lang="en-GB" smtClean="0"/>
              <a:t>‹#›</a:t>
            </a:fld>
            <a:endParaRPr lang="en-GB"/>
          </a:p>
        </p:txBody>
      </p:sp>
    </p:spTree>
    <p:extLst>
      <p:ext uri="{BB962C8B-B14F-4D97-AF65-F5344CB8AC3E}">
        <p14:creationId xmlns:p14="http://schemas.microsoft.com/office/powerpoint/2010/main" val="1104822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B224CA84-3595-489E-953C-B04854E9687C}" type="datetimeFigureOut">
              <a:rPr lang="en-GB" smtClean="0"/>
              <a:t>25/04/2025</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0AF248BA-D730-4DA2-9A4C-9F4CD9024513}" type="slidenum">
              <a:rPr lang="en-GB" smtClean="0"/>
              <a:t>‹#›</a:t>
            </a:fld>
            <a:endParaRPr lang="en-GB"/>
          </a:p>
        </p:txBody>
      </p:sp>
    </p:spTree>
    <p:extLst>
      <p:ext uri="{BB962C8B-B14F-4D97-AF65-F5344CB8AC3E}">
        <p14:creationId xmlns:p14="http://schemas.microsoft.com/office/powerpoint/2010/main" val="189275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able to read these sentences because of your phonic skills. None of the words are spelt correctly but the</a:t>
            </a:r>
            <a:r>
              <a:rPr lang="en-GB" baseline="0" dirty="0"/>
              <a:t> phonemes used make the ness sounds for you to read them. Likewise </a:t>
            </a:r>
            <a:endParaRPr lang="en-GB" dirty="0"/>
          </a:p>
        </p:txBody>
      </p:sp>
      <p:sp>
        <p:nvSpPr>
          <p:cNvPr id="4" name="Slide Number Placeholder 3"/>
          <p:cNvSpPr>
            <a:spLocks noGrp="1"/>
          </p:cNvSpPr>
          <p:nvPr>
            <p:ph type="sldNum" sz="quarter" idx="10"/>
          </p:nvPr>
        </p:nvSpPr>
        <p:spPr/>
        <p:txBody>
          <a:bodyPr/>
          <a:lstStyle/>
          <a:p>
            <a:fld id="{0AF248BA-D730-4DA2-9A4C-9F4CD9024513}" type="slidenum">
              <a:rPr lang="en-GB" smtClean="0"/>
              <a:t>2</a:t>
            </a:fld>
            <a:endParaRPr lang="en-GB"/>
          </a:p>
        </p:txBody>
      </p:sp>
    </p:spTree>
    <p:extLst>
      <p:ext uri="{BB962C8B-B14F-4D97-AF65-F5344CB8AC3E}">
        <p14:creationId xmlns:p14="http://schemas.microsoft.com/office/powerpoint/2010/main" val="995484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E18F54E-CC1D-47D0-A385-4C8E22540884}" type="datetimeFigureOut">
              <a:rPr lang="en-GB" smtClean="0"/>
              <a:t>25/04/2025</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F5D3AC-AEB3-4F8E-ACCE-CF9FD411EDC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8F54E-CC1D-47D0-A385-4C8E22540884}"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5D3AC-AEB3-4F8E-ACCE-CF9FD411EDC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8F54E-CC1D-47D0-A385-4C8E22540884}"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5D3AC-AEB3-4F8E-ACCE-CF9FD411EDC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8F54E-CC1D-47D0-A385-4C8E22540884}"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5D3AC-AEB3-4F8E-ACCE-CF9FD411EDC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F54E-CC1D-47D0-A385-4C8E22540884}"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5D3AC-AEB3-4F8E-ACCE-CF9FD411EDC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E18F54E-CC1D-47D0-A385-4C8E22540884}"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5D3AC-AEB3-4F8E-ACCE-CF9FD411EDC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E18F54E-CC1D-47D0-A385-4C8E22540884}" type="datetimeFigureOut">
              <a:rPr lang="en-GB" smtClean="0"/>
              <a:t>25/04/2025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5D3AC-AEB3-4F8E-ACCE-CF9FD411EDC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8F54E-CC1D-47D0-A385-4C8E22540884}"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5D3AC-AEB3-4F8E-ACCE-CF9FD411EDC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8F54E-CC1D-47D0-A385-4C8E22540884}"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5D3AC-AEB3-4F8E-ACCE-CF9FD411EDC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E18F54E-CC1D-47D0-A385-4C8E22540884}" type="datetimeFigureOut">
              <a:rPr lang="en-GB" smtClean="0"/>
              <a:t>25/04/2025</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D0F5D3AC-AEB3-4F8E-ACCE-CF9FD411EDC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E18F54E-CC1D-47D0-A385-4C8E22540884}" type="datetimeFigureOut">
              <a:rPr lang="en-GB" smtClean="0"/>
              <a:t>25/04/2025</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D0F5D3AC-AEB3-4F8E-ACCE-CF9FD411EDC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E18F54E-CC1D-47D0-A385-4C8E22540884}" type="datetimeFigureOut">
              <a:rPr lang="en-GB" smtClean="0"/>
              <a:t>25/04/2025</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F5D3AC-AEB3-4F8E-ACCE-CF9FD411EDC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phonics-screening-check-sample-materials-and-training-video" TargetMode="External"/><Relationship Id="rId2" Type="http://schemas.openxmlformats.org/officeDocument/2006/relationships/hyperlink" Target="http://www.oxfordowl.co.uk/home/reading-owl/expert-help/the-year-1-phonics-screening-check" TargetMode="External"/><Relationship Id="rId1" Type="http://schemas.openxmlformats.org/officeDocument/2006/relationships/slideLayout" Target="../slideLayouts/slideLayout7.xml"/><Relationship Id="rId6" Type="http://schemas.openxmlformats.org/officeDocument/2006/relationships/hyperlink" Target="http://www.letters-and-sounds.com/" TargetMode="External"/><Relationship Id="rId5" Type="http://schemas.openxmlformats.org/officeDocument/2006/relationships/hyperlink" Target="http://www.phonicsplay.co.uk/" TargetMode="External"/><Relationship Id="rId4" Type="http://schemas.openxmlformats.org/officeDocument/2006/relationships/hyperlink" Target="http://www.ictgam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117609"/>
            <a:ext cx="6408712" cy="4247317"/>
          </a:xfrm>
          <a:prstGeom prst="rect">
            <a:avLst/>
          </a:prstGeom>
        </p:spPr>
        <p:txBody>
          <a:bodyPr wrap="square">
            <a:spAutoFit/>
          </a:bodyPr>
          <a:lstStyle/>
          <a:p>
            <a:r>
              <a:rPr lang="en-GB" sz="5400" b="1" dirty="0">
                <a:latin typeface="Berlin Sans FB Demi" pitchFamily="34" charset="0"/>
              </a:rPr>
              <a:t>Phonics Screening Check Information</a:t>
            </a:r>
          </a:p>
          <a:p>
            <a:r>
              <a:rPr lang="en-GB" sz="5400" b="1" dirty="0">
                <a:latin typeface="Berlin Sans FB Demi" pitchFamily="34" charset="0"/>
              </a:rPr>
              <a:t>Session</a:t>
            </a:r>
          </a:p>
          <a:p>
            <a:r>
              <a:rPr lang="en-GB" sz="5400" b="1" dirty="0">
                <a:latin typeface="Berlin Sans FB Demi" pitchFamily="34" charset="0"/>
              </a:rPr>
              <a:t>April 2025</a:t>
            </a:r>
          </a:p>
          <a:p>
            <a:endParaRPr lang="en-GB" sz="5400" b="1" dirty="0">
              <a:latin typeface="Berlin Sans FB Dem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241267"/>
            <a:ext cx="2819323" cy="241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37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08720"/>
            <a:ext cx="6696744" cy="3970318"/>
          </a:xfrm>
          <a:prstGeom prst="rect">
            <a:avLst/>
          </a:prstGeom>
          <a:noFill/>
        </p:spPr>
        <p:txBody>
          <a:bodyPr wrap="square" rtlCol="0">
            <a:spAutoFit/>
          </a:bodyPr>
          <a:lstStyle/>
          <a:p>
            <a:r>
              <a:rPr lang="en-GB" sz="2800" b="1" dirty="0"/>
              <a:t>How is it marked?</a:t>
            </a:r>
          </a:p>
          <a:p>
            <a:endParaRPr lang="en-GB" sz="2800" b="1" dirty="0"/>
          </a:p>
          <a:p>
            <a:r>
              <a:rPr lang="en-GB" sz="2800" dirty="0"/>
              <a:t>The check is scored by one mark being awarded for each word read correctly. As a result children can score up to 40 marks.</a:t>
            </a:r>
          </a:p>
          <a:p>
            <a:r>
              <a:rPr lang="en-GB" sz="2800" dirty="0"/>
              <a:t>Each year a threshold is set by the Government for the expected standard. We do not know in advance what this will be but it has previously been set at 32 marks.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085184"/>
            <a:ext cx="48387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97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6712"/>
            <a:ext cx="6984776" cy="4093428"/>
          </a:xfrm>
          <a:prstGeom prst="rect">
            <a:avLst/>
          </a:prstGeom>
          <a:noFill/>
        </p:spPr>
        <p:txBody>
          <a:bodyPr wrap="square" rtlCol="0">
            <a:spAutoFit/>
          </a:bodyPr>
          <a:lstStyle/>
          <a:p>
            <a:r>
              <a:rPr lang="en-GB" sz="2000" b="1" dirty="0"/>
              <a:t>What happens about the results?</a:t>
            </a:r>
          </a:p>
          <a:p>
            <a:endParaRPr lang="en-GB" sz="2000" dirty="0"/>
          </a:p>
          <a:p>
            <a:r>
              <a:rPr lang="en-GB" sz="2000" dirty="0"/>
              <a:t>Schools use the information and results from the screening to help them reflect on what children have learnt well and what they have found difficult each year. We report all children's scored to the Local Authority who can see how different schools are doing with phonics. </a:t>
            </a:r>
          </a:p>
          <a:p>
            <a:endParaRPr lang="en-GB" sz="2000" dirty="0"/>
          </a:p>
          <a:p>
            <a:r>
              <a:rPr lang="en-GB" sz="2000" dirty="0"/>
              <a:t>If your child doesn’t reach the expected standard then we will ensure that they receive the right support in Year Two in order to address the areas they find difficult. They will then have another check at the end of Year Two to see how they are progressing.</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879" y="4797152"/>
            <a:ext cx="2133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7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908720"/>
            <a:ext cx="6768752" cy="3539430"/>
          </a:xfrm>
          <a:prstGeom prst="rect">
            <a:avLst/>
          </a:prstGeom>
          <a:noFill/>
        </p:spPr>
        <p:txBody>
          <a:bodyPr wrap="square" rtlCol="0">
            <a:spAutoFit/>
          </a:bodyPr>
          <a:lstStyle/>
          <a:p>
            <a:r>
              <a:rPr lang="en-GB" sz="2800" b="1" dirty="0"/>
              <a:t>How will I know the results?</a:t>
            </a:r>
          </a:p>
          <a:p>
            <a:endParaRPr lang="en-GB" sz="2800" dirty="0"/>
          </a:p>
          <a:p>
            <a:r>
              <a:rPr lang="en-GB" sz="2800" dirty="0"/>
              <a:t>By the end of the Summer Term we will have reported to you about how your child did in the screening, along with reporting on their progress in other curriculum areas. We will tell you’re their score and whether or not this meets the threshold.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704" y="4797152"/>
            <a:ext cx="354806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13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908720"/>
            <a:ext cx="6768752" cy="5940088"/>
          </a:xfrm>
          <a:prstGeom prst="rect">
            <a:avLst/>
          </a:prstGeom>
          <a:noFill/>
        </p:spPr>
        <p:txBody>
          <a:bodyPr wrap="square" rtlCol="0">
            <a:spAutoFit/>
          </a:bodyPr>
          <a:lstStyle/>
          <a:p>
            <a:r>
              <a:rPr lang="en-GB" sz="2000" b="1" dirty="0"/>
              <a:t>How can I support my child?</a:t>
            </a:r>
          </a:p>
          <a:p>
            <a:endParaRPr lang="en-GB" sz="2000" dirty="0"/>
          </a:p>
          <a:p>
            <a:pPr marL="342900" indent="-342900">
              <a:buFont typeface="Arial" panose="020B0604020202020204" pitchFamily="34" charset="0"/>
              <a:buChar char="•"/>
            </a:pPr>
            <a:r>
              <a:rPr lang="en-GB" sz="2000" dirty="0"/>
              <a:t>You can support your child by continuing to read widely and regularly with them.</a:t>
            </a:r>
          </a:p>
          <a:p>
            <a:endParaRPr lang="en-GB" sz="2000" dirty="0"/>
          </a:p>
          <a:p>
            <a:pPr marL="342900" indent="-342900">
              <a:buFont typeface="Arial" panose="020B0604020202020204" pitchFamily="34" charset="0"/>
              <a:buChar char="•"/>
            </a:pPr>
            <a:r>
              <a:rPr lang="en-GB" sz="2000" dirty="0"/>
              <a:t>Encouraging them to use the strategies for sounding and blending when they encounter new words in reading (remembering to model pure sounds). </a:t>
            </a:r>
            <a:r>
              <a:rPr lang="en-GB" sz="2000" dirty="0">
                <a:solidFill>
                  <a:srgbClr val="00B050"/>
                </a:solidFill>
              </a:rPr>
              <a:t>Special Friends, Fred Talk, Read the Word!</a:t>
            </a:r>
          </a:p>
          <a:p>
            <a:endParaRPr lang="en-GB" sz="2000" dirty="0"/>
          </a:p>
          <a:p>
            <a:pPr marL="342900" indent="-342900">
              <a:buFont typeface="Arial" panose="020B0604020202020204" pitchFamily="34" charset="0"/>
              <a:buChar char="•"/>
            </a:pPr>
            <a:r>
              <a:rPr lang="en-GB" sz="2000" dirty="0"/>
              <a:t>Encouraging them to use sound buttons to help them see the digraphs (special friends!) in words when reading.</a:t>
            </a:r>
          </a:p>
          <a:p>
            <a:endParaRPr lang="en-GB" sz="2000" dirty="0"/>
          </a:p>
          <a:p>
            <a:pPr marL="342900" indent="-342900">
              <a:buFont typeface="Arial" panose="020B0604020202020204" pitchFamily="34" charset="0"/>
              <a:buChar char="•"/>
            </a:pPr>
            <a:r>
              <a:rPr lang="en-GB" sz="2000" dirty="0"/>
              <a:t>Practising reading words out of context.</a:t>
            </a:r>
          </a:p>
          <a:p>
            <a:endParaRPr lang="en-GB" sz="2000" dirty="0"/>
          </a:p>
          <a:p>
            <a:pPr marL="342900" indent="-342900">
              <a:buFont typeface="Arial" panose="020B0604020202020204" pitchFamily="34" charset="0"/>
              <a:buChar char="•"/>
            </a:pPr>
            <a:r>
              <a:rPr lang="en-GB" sz="2000" dirty="0"/>
              <a:t>Playing word reading games and using </a:t>
            </a:r>
          </a:p>
          <a:p>
            <a:r>
              <a:rPr lang="en-GB" sz="2000" dirty="0"/>
              <a:t>     websites which support phonic learning.</a:t>
            </a:r>
          </a:p>
          <a:p>
            <a:endParaRPr lang="en-GB" sz="2000" dirty="0"/>
          </a:p>
          <a:p>
            <a:endParaRPr lang="en-GB"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25144"/>
            <a:ext cx="2230582" cy="133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5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80728"/>
            <a:ext cx="6912768" cy="5909310"/>
          </a:xfrm>
          <a:prstGeom prst="rect">
            <a:avLst/>
          </a:prstGeom>
          <a:noFill/>
        </p:spPr>
        <p:txBody>
          <a:bodyPr wrap="square" rtlCol="0">
            <a:spAutoFit/>
          </a:bodyPr>
          <a:lstStyle/>
          <a:p>
            <a:r>
              <a:rPr lang="en-GB" b="1" dirty="0"/>
              <a:t>Useful links</a:t>
            </a:r>
          </a:p>
          <a:p>
            <a:endParaRPr lang="en-GB" dirty="0"/>
          </a:p>
          <a:p>
            <a:r>
              <a:rPr lang="en-GB" dirty="0">
                <a:hlinkClick r:id="rId2"/>
              </a:rPr>
              <a:t>http://www.oxfordowl.co.uk/home/reading-owl/expert-help/the-year-1-phonics-screening-check</a:t>
            </a:r>
            <a:r>
              <a:rPr lang="en-GB" dirty="0"/>
              <a:t> </a:t>
            </a:r>
          </a:p>
          <a:p>
            <a:endParaRPr lang="en-GB" dirty="0"/>
          </a:p>
          <a:p>
            <a:endParaRPr lang="en-GB" dirty="0"/>
          </a:p>
          <a:p>
            <a:r>
              <a:rPr lang="en-GB" dirty="0">
                <a:hlinkClick r:id="rId3"/>
              </a:rPr>
              <a:t>https://www.gov.uk/government/publications/phonics-screening-check-sample-materials-and-training-video</a:t>
            </a:r>
            <a:endParaRPr lang="en-GB" dirty="0"/>
          </a:p>
          <a:p>
            <a:endParaRPr lang="en-GB" dirty="0"/>
          </a:p>
          <a:p>
            <a:endParaRPr lang="en-GB" dirty="0"/>
          </a:p>
          <a:p>
            <a:r>
              <a:rPr lang="en-GB" dirty="0">
                <a:hlinkClick r:id="rId4"/>
              </a:rPr>
              <a:t>www.ictgames.com</a:t>
            </a:r>
            <a:endParaRPr lang="en-GB" dirty="0"/>
          </a:p>
          <a:p>
            <a:endParaRPr lang="en-GB" dirty="0"/>
          </a:p>
          <a:p>
            <a:endParaRPr lang="en-GB" dirty="0"/>
          </a:p>
          <a:p>
            <a:r>
              <a:rPr lang="en-GB" dirty="0">
                <a:hlinkClick r:id="rId5"/>
              </a:rPr>
              <a:t>www.phonicsplay.co.uk</a:t>
            </a:r>
            <a:endParaRPr lang="en-GB" dirty="0"/>
          </a:p>
          <a:p>
            <a:endParaRPr lang="en-GB" dirty="0"/>
          </a:p>
          <a:p>
            <a:endParaRPr lang="en-GB" dirty="0"/>
          </a:p>
          <a:p>
            <a:r>
              <a:rPr lang="en-GB" dirty="0">
                <a:hlinkClick r:id="rId6"/>
              </a:rPr>
              <a:t>www.letters-and-sounds.com</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20524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980728"/>
            <a:ext cx="5670376" cy="3970318"/>
          </a:xfrm>
          <a:prstGeom prst="rect">
            <a:avLst/>
          </a:prstGeom>
        </p:spPr>
        <p:txBody>
          <a:bodyPr wrap="square">
            <a:spAutoFit/>
          </a:bodyPr>
          <a:lstStyle/>
          <a:p>
            <a:r>
              <a:rPr lang="en-US" sz="3600" b="1" u="sng" dirty="0"/>
              <a:t>Can you read these sentences?</a:t>
            </a:r>
          </a:p>
          <a:p>
            <a:endParaRPr lang="en-US" sz="3600" dirty="0"/>
          </a:p>
          <a:p>
            <a:endParaRPr lang="en-US" sz="3600" dirty="0"/>
          </a:p>
          <a:p>
            <a:endParaRPr lang="en-US" sz="3600" dirty="0"/>
          </a:p>
          <a:p>
            <a:endParaRPr lang="en-US" sz="3600" dirty="0"/>
          </a:p>
          <a:p>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7" y="5589240"/>
            <a:ext cx="40481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3701228" y="1813228"/>
            <a:ext cx="4896544" cy="19038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chemeClr val="tx1"/>
                </a:solidFill>
              </a:rPr>
              <a:t>igh</a:t>
            </a:r>
            <a:r>
              <a:rPr lang="en-GB" sz="4400" dirty="0">
                <a:solidFill>
                  <a:schemeClr val="tx1"/>
                </a:solidFill>
              </a:rPr>
              <a:t> </a:t>
            </a:r>
            <a:r>
              <a:rPr lang="en-GB" sz="4400" dirty="0" err="1">
                <a:solidFill>
                  <a:schemeClr val="tx1"/>
                </a:solidFill>
              </a:rPr>
              <a:t>carnt</a:t>
            </a:r>
            <a:r>
              <a:rPr lang="en-GB" sz="4400" dirty="0">
                <a:solidFill>
                  <a:schemeClr val="tx1"/>
                </a:solidFill>
              </a:rPr>
              <a:t> doo </a:t>
            </a:r>
            <a:r>
              <a:rPr lang="en-GB" sz="4400" dirty="0" err="1">
                <a:solidFill>
                  <a:schemeClr val="tx1"/>
                </a:solidFill>
              </a:rPr>
              <a:t>fonix</a:t>
            </a:r>
            <a:r>
              <a:rPr lang="en-GB" sz="4400" dirty="0">
                <a:solidFill>
                  <a:schemeClr val="tx1"/>
                </a:solidFill>
              </a:rPr>
              <a:t>!</a:t>
            </a:r>
          </a:p>
        </p:txBody>
      </p:sp>
      <p:sp>
        <p:nvSpPr>
          <p:cNvPr id="5" name="Oval Callout 4"/>
          <p:cNvSpPr/>
          <p:nvPr/>
        </p:nvSpPr>
        <p:spPr>
          <a:xfrm>
            <a:off x="755576" y="3573016"/>
            <a:ext cx="4824536"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chemeClr val="tx1"/>
                </a:solidFill>
              </a:rPr>
              <a:t>Reellee</a:t>
            </a:r>
            <a:r>
              <a:rPr lang="en-GB" sz="4400" dirty="0">
                <a:solidFill>
                  <a:schemeClr val="tx1"/>
                </a:solidFill>
              </a:rPr>
              <a:t>? </a:t>
            </a:r>
            <a:r>
              <a:rPr lang="en-GB" sz="4400" dirty="0" err="1">
                <a:solidFill>
                  <a:schemeClr val="tx1"/>
                </a:solidFill>
              </a:rPr>
              <a:t>ie</a:t>
            </a:r>
            <a:r>
              <a:rPr lang="en-GB" sz="4400" dirty="0">
                <a:solidFill>
                  <a:schemeClr val="tx1"/>
                </a:solidFill>
              </a:rPr>
              <a:t> luv </a:t>
            </a:r>
            <a:r>
              <a:rPr lang="en-GB" sz="4400" dirty="0" err="1">
                <a:solidFill>
                  <a:schemeClr val="tx1"/>
                </a:solidFill>
              </a:rPr>
              <a:t>fonix</a:t>
            </a:r>
            <a:r>
              <a:rPr lang="en-GB" sz="4400" dirty="0">
                <a:solidFill>
                  <a:schemeClr val="tx1"/>
                </a:solidFill>
              </a:rPr>
              <a:t>!</a:t>
            </a:r>
          </a:p>
        </p:txBody>
      </p:sp>
    </p:spTree>
    <p:extLst>
      <p:ext uri="{BB962C8B-B14F-4D97-AF65-F5344CB8AC3E}">
        <p14:creationId xmlns:p14="http://schemas.microsoft.com/office/powerpoint/2010/main" val="305184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052736"/>
            <a:ext cx="6696744" cy="5632311"/>
          </a:xfrm>
          <a:prstGeom prst="rect">
            <a:avLst/>
          </a:prstGeom>
          <a:noFill/>
        </p:spPr>
        <p:txBody>
          <a:bodyPr wrap="square" rtlCol="0">
            <a:spAutoFit/>
          </a:bodyPr>
          <a:lstStyle/>
          <a:p>
            <a:r>
              <a:rPr lang="en-GB" sz="2800" b="1" dirty="0"/>
              <a:t>What is the Phonics Screening Check?</a:t>
            </a:r>
          </a:p>
          <a:p>
            <a:endParaRPr lang="en-GB" sz="2800" dirty="0"/>
          </a:p>
          <a:p>
            <a:r>
              <a:rPr lang="en-GB" sz="2800" dirty="0"/>
              <a:t>Children in Year One throughout the country will be taking part in a phonics screening check during the same week in June. Children in Year Two will also take the check if they did not achieve the required result when they were in Year One. This is a check on their reading only.</a:t>
            </a:r>
          </a:p>
          <a:p>
            <a:endParaRPr lang="en-GB" dirty="0"/>
          </a:p>
          <a:p>
            <a:endParaRPr lang="en-GB" dirty="0"/>
          </a:p>
          <a:p>
            <a:endParaRPr lang="en-GB" dirty="0"/>
          </a:p>
          <a:p>
            <a:endParaRPr lang="en-GB" dirty="0"/>
          </a:p>
          <a:p>
            <a:endParaRPr lang="en-GB" dirty="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869160"/>
            <a:ext cx="201622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52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980728"/>
            <a:ext cx="6696744" cy="5047536"/>
          </a:xfrm>
          <a:prstGeom prst="rect">
            <a:avLst/>
          </a:prstGeom>
          <a:noFill/>
        </p:spPr>
        <p:txBody>
          <a:bodyPr wrap="square" rtlCol="0">
            <a:spAutoFit/>
          </a:bodyPr>
          <a:lstStyle/>
          <a:p>
            <a:pPr lvl="0"/>
            <a:r>
              <a:rPr lang="en-GB" sz="2800" b="1" dirty="0">
                <a:solidFill>
                  <a:prstClr val="black"/>
                </a:solidFill>
              </a:rPr>
              <a:t>What is it for?</a:t>
            </a:r>
          </a:p>
          <a:p>
            <a:pPr lvl="0"/>
            <a:endParaRPr lang="en-GB" sz="2800" dirty="0">
              <a:solidFill>
                <a:prstClr val="black"/>
              </a:solidFill>
            </a:endParaRPr>
          </a:p>
          <a:p>
            <a:pPr lvl="0"/>
            <a:r>
              <a:rPr lang="en-GB" sz="2800" dirty="0">
                <a:solidFill>
                  <a:prstClr val="black"/>
                </a:solidFill>
              </a:rPr>
              <a:t>The phonics screening check is designed to confirm whether individual children have learned phonic decoding and blending skills to an appropriate standard.</a:t>
            </a:r>
          </a:p>
          <a:p>
            <a:pPr lvl="0"/>
            <a:endParaRPr lang="en-GB" sz="2800"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014" y="4077072"/>
            <a:ext cx="19637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70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908720"/>
            <a:ext cx="6624736" cy="3077766"/>
          </a:xfrm>
          <a:prstGeom prst="rect">
            <a:avLst/>
          </a:prstGeom>
          <a:noFill/>
        </p:spPr>
        <p:txBody>
          <a:bodyPr wrap="square" rtlCol="0">
            <a:spAutoFit/>
          </a:bodyPr>
          <a:lstStyle/>
          <a:p>
            <a:r>
              <a:rPr lang="en-GB" sz="2800" b="1" dirty="0"/>
              <a:t>What does that mean?</a:t>
            </a:r>
          </a:p>
          <a:p>
            <a:endParaRPr lang="en-GB" sz="2400" dirty="0"/>
          </a:p>
          <a:p>
            <a:r>
              <a:rPr lang="en-GB" sz="2400" dirty="0"/>
              <a:t>This means that children have to use only phonics knowledge to work out what the words in the check say. The words are presented on their own, not in sentences, so children have no other clues for working them out.</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85221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705" y="384546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96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612" y="908720"/>
            <a:ext cx="6984776" cy="6740307"/>
          </a:xfrm>
          <a:prstGeom prst="rect">
            <a:avLst/>
          </a:prstGeom>
          <a:noFill/>
        </p:spPr>
        <p:txBody>
          <a:bodyPr wrap="square" rtlCol="0">
            <a:spAutoFit/>
          </a:bodyPr>
          <a:lstStyle/>
          <a:p>
            <a:r>
              <a:rPr lang="en-GB" sz="2800" dirty="0"/>
              <a:t>They can only use the skills of recognising and saying the sounds that they see and blending these together to attempt to read the word.</a:t>
            </a:r>
          </a:p>
          <a:p>
            <a:endParaRPr lang="en-GB" sz="2800" dirty="0"/>
          </a:p>
          <a:p>
            <a:r>
              <a:rPr lang="en-GB" sz="2800" dirty="0">
                <a:solidFill>
                  <a:srgbClr val="00B050"/>
                </a:solidFill>
              </a:rPr>
              <a:t>Special Friends, </a:t>
            </a:r>
          </a:p>
          <a:p>
            <a:r>
              <a:rPr lang="en-GB" sz="2800" dirty="0">
                <a:solidFill>
                  <a:srgbClr val="00B050"/>
                </a:solidFill>
              </a:rPr>
              <a:t>Fred Talk, </a:t>
            </a:r>
          </a:p>
          <a:p>
            <a:r>
              <a:rPr lang="en-GB" sz="2800" dirty="0">
                <a:solidFill>
                  <a:srgbClr val="00B050"/>
                </a:solidFill>
              </a:rPr>
              <a:t>Read the word!</a:t>
            </a:r>
          </a:p>
          <a:p>
            <a:endParaRPr lang="en-GB" sz="2800" dirty="0"/>
          </a:p>
          <a:p>
            <a:pPr lvl="0"/>
            <a:r>
              <a:rPr lang="en-GB" dirty="0">
                <a:solidFill>
                  <a:prstClr val="black"/>
                </a:solidFill>
              </a:rPr>
              <a:t>e.g.    </a:t>
            </a:r>
            <a:r>
              <a:rPr lang="en-GB" sz="5400" u="sng" dirty="0">
                <a:solidFill>
                  <a:prstClr val="black"/>
                </a:solidFill>
              </a:rPr>
              <a:t>sh</a:t>
            </a:r>
            <a:r>
              <a:rPr lang="en-GB" sz="5400" dirty="0">
                <a:solidFill>
                  <a:prstClr val="black"/>
                </a:solidFill>
              </a:rPr>
              <a:t>op</a:t>
            </a:r>
          </a:p>
          <a:p>
            <a:pPr lvl="0"/>
            <a:endParaRPr lang="en-GB" sz="5400" dirty="0">
              <a:solidFill>
                <a:prstClr val="black"/>
              </a:solidFill>
            </a:endParaRPr>
          </a:p>
          <a:p>
            <a:pPr lvl="0"/>
            <a:r>
              <a:rPr lang="en-GB" dirty="0">
                <a:solidFill>
                  <a:prstClr val="black"/>
                </a:solidFill>
              </a:rPr>
              <a:t>         </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13ABF42F-730B-4FE0-B366-119BB99D56E0}"/>
              </a:ext>
            </a:extLst>
          </p:cNvPr>
          <p:cNvPicPr>
            <a:picLocks noChangeAspect="1"/>
          </p:cNvPicPr>
          <p:nvPr/>
        </p:nvPicPr>
        <p:blipFill>
          <a:blip r:embed="rId2"/>
          <a:stretch>
            <a:fillRect/>
          </a:stretch>
        </p:blipFill>
        <p:spPr>
          <a:xfrm>
            <a:off x="5076056" y="2996952"/>
            <a:ext cx="1847850" cy="1905000"/>
          </a:xfrm>
          <a:prstGeom prst="rect">
            <a:avLst/>
          </a:prstGeom>
        </p:spPr>
      </p:pic>
    </p:spTree>
    <p:extLst>
      <p:ext uri="{BB962C8B-B14F-4D97-AF65-F5344CB8AC3E}">
        <p14:creationId xmlns:p14="http://schemas.microsoft.com/office/powerpoint/2010/main" val="349600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08720"/>
            <a:ext cx="6984776" cy="3970318"/>
          </a:xfrm>
          <a:prstGeom prst="rect">
            <a:avLst/>
          </a:prstGeom>
          <a:noFill/>
        </p:spPr>
        <p:txBody>
          <a:bodyPr wrap="square" rtlCol="0">
            <a:spAutoFit/>
          </a:bodyPr>
          <a:lstStyle/>
          <a:p>
            <a:r>
              <a:rPr lang="en-GB" sz="2800" b="1" dirty="0"/>
              <a:t>What happens during the screening?</a:t>
            </a:r>
          </a:p>
          <a:p>
            <a:endParaRPr lang="en-GB" sz="2800" b="1" dirty="0"/>
          </a:p>
          <a:p>
            <a:r>
              <a:rPr lang="en-GB" sz="2800" dirty="0"/>
              <a:t>The check contains 40 words. Each child will sit one to one with a familiar adult and read each word aloud. It will take approximately 10 minutes, although there is no time restriction and children can work at entirely their own pace. The list of words to read contains 20 real and 20 pseudo words.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318" y="4879038"/>
            <a:ext cx="16383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73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08720"/>
            <a:ext cx="6840760" cy="3108543"/>
          </a:xfrm>
          <a:prstGeom prst="rect">
            <a:avLst/>
          </a:prstGeom>
          <a:noFill/>
        </p:spPr>
        <p:txBody>
          <a:bodyPr wrap="square" rtlCol="0">
            <a:spAutoFit/>
          </a:bodyPr>
          <a:lstStyle/>
          <a:p>
            <a:r>
              <a:rPr lang="en-GB" sz="2800" b="1"/>
              <a:t>Pseudo Words</a:t>
            </a:r>
          </a:p>
          <a:p>
            <a:endParaRPr lang="en-GB" sz="2800"/>
          </a:p>
          <a:p>
            <a:r>
              <a:rPr lang="en-GB" sz="2800"/>
              <a:t>The pseudo words will be shown to your child with a picture of an alien. This helps them to know that it will not be a word they have heard in the English language and will sound ‘alien’ to them.</a:t>
            </a:r>
            <a:endParaRPr lang="en-GB" sz="28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91"/>
          <a:stretch/>
        </p:blipFill>
        <p:spPr bwMode="auto">
          <a:xfrm>
            <a:off x="5220072" y="3717032"/>
            <a:ext cx="1800225" cy="233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77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897391"/>
            <a:ext cx="6768752" cy="2677656"/>
          </a:xfrm>
          <a:prstGeom prst="rect">
            <a:avLst/>
          </a:prstGeom>
          <a:noFill/>
        </p:spPr>
        <p:txBody>
          <a:bodyPr wrap="square" rtlCol="0">
            <a:spAutoFit/>
          </a:bodyPr>
          <a:lstStyle/>
          <a:p>
            <a:r>
              <a:rPr lang="en-GB" sz="2800" b="1" dirty="0"/>
              <a:t>Why are the pseudo words included?</a:t>
            </a:r>
          </a:p>
          <a:p>
            <a:endParaRPr lang="en-GB" sz="2800" b="1" dirty="0"/>
          </a:p>
          <a:p>
            <a:r>
              <a:rPr lang="en-GB" sz="2800" dirty="0"/>
              <a:t>Pseudo words are included because they will be new to all children; they do not favour children with a good vocabulary or visual memory of words.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789040"/>
            <a:ext cx="2514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658138"/>
            <a:ext cx="23907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948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ec3123-74fa-48ce-a617-ce1542c0bd19">
      <Terms xmlns="http://schemas.microsoft.com/office/infopath/2007/PartnerControls"/>
    </lcf76f155ced4ddcb4097134ff3c332f>
    <TaxCatchAll xmlns="c9e44ff0-54a1-4cad-84fd-d532363a12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4F3E87C60D4A448EAE46003CD9DACB" ma:contentTypeVersion="15" ma:contentTypeDescription="Create a new document." ma:contentTypeScope="" ma:versionID="9b10e7893b3a723aad595a6a7e0cc2db">
  <xsd:schema xmlns:xsd="http://www.w3.org/2001/XMLSchema" xmlns:xs="http://www.w3.org/2001/XMLSchema" xmlns:p="http://schemas.microsoft.com/office/2006/metadata/properties" xmlns:ns2="81ec3123-74fa-48ce-a617-ce1542c0bd19" xmlns:ns3="c9e44ff0-54a1-4cad-84fd-d532363a1236" targetNamespace="http://schemas.microsoft.com/office/2006/metadata/properties" ma:root="true" ma:fieldsID="09fe87cab3e7045ce950fc858d828ee0" ns2:_="" ns3:_="">
    <xsd:import namespace="81ec3123-74fa-48ce-a617-ce1542c0bd19"/>
    <xsd:import namespace="c9e44ff0-54a1-4cad-84fd-d532363a12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c3123-74fa-48ce-a617-ce1542c0b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09ac48e-a783-4498-ad37-dd58a40da2b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e44ff0-54a1-4cad-84fd-d532363a123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830212a-c417-45c1-aad6-5cc7fb051372}" ma:internalName="TaxCatchAll" ma:showField="CatchAllData" ma:web="c9e44ff0-54a1-4cad-84fd-d532363a123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DD739F-DA72-4B58-8F49-A3E1EED67A0F}">
  <ds:schemaRefs>
    <ds:schemaRef ds:uri="http://schemas.microsoft.com/office/2006/metadata/properties"/>
    <ds:schemaRef ds:uri="http://schemas.microsoft.com/office/infopath/2007/PartnerControls"/>
    <ds:schemaRef ds:uri="81ec3123-74fa-48ce-a617-ce1542c0bd19"/>
    <ds:schemaRef ds:uri="c9e44ff0-54a1-4cad-84fd-d532363a1236"/>
  </ds:schemaRefs>
</ds:datastoreItem>
</file>

<file path=customXml/itemProps2.xml><?xml version="1.0" encoding="utf-8"?>
<ds:datastoreItem xmlns:ds="http://schemas.openxmlformats.org/officeDocument/2006/customXml" ds:itemID="{16BF2E3C-5BFD-4C95-9E73-4E06255D22E5}">
  <ds:schemaRefs>
    <ds:schemaRef ds:uri="http://schemas.microsoft.com/sharepoint/v3/contenttype/forms"/>
  </ds:schemaRefs>
</ds:datastoreItem>
</file>

<file path=customXml/itemProps3.xml><?xml version="1.0" encoding="utf-8"?>
<ds:datastoreItem xmlns:ds="http://schemas.openxmlformats.org/officeDocument/2006/customXml" ds:itemID="{50CD28F8-6BA0-4535-8420-8C7FAF183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c3123-74fa-48ce-a617-ce1542c0bd19"/>
    <ds:schemaRef ds:uri="c9e44ff0-54a1-4cad-84fd-d532363a1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Pushpin</Template>
  <TotalTime>1513</TotalTime>
  <Words>767</Words>
  <Application>Microsoft Office PowerPoint</Application>
  <PresentationFormat>On-screen Show (4:3)</PresentationFormat>
  <Paragraphs>90</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Berlin Sans FB Demi</vt:lpstr>
      <vt:lpstr>Brush Script MT</vt:lpstr>
      <vt:lpstr>Calibri</vt:lpstr>
      <vt:lpstr>Constantia</vt:lpstr>
      <vt:lpstr>Franklin Gothic Book</vt:lpstr>
      <vt:lpstr>Rage Italic</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dc:creator>
  <cp:lastModifiedBy>Polly Gillett</cp:lastModifiedBy>
  <cp:revision>75</cp:revision>
  <cp:lastPrinted>2015-11-19T11:10:31Z</cp:lastPrinted>
  <dcterms:created xsi:type="dcterms:W3CDTF">2013-06-28T08:58:14Z</dcterms:created>
  <dcterms:modified xsi:type="dcterms:W3CDTF">2025-04-25T07:59:06Z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0x010100994F3E87C60D4A448EAE46003CD9DACB</vt:lpwstr>
  </property>
</Properties>
</file>